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0" r:id="rId4"/>
    <p:sldId id="27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  <p:sldId id="259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5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9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2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1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8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6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3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3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6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0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C5E48-09BA-4F2A-98E0-D43CED4E954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95BB9-31A4-43CC-BCB9-E18B548E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1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Camera Automation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Sertan Kaya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03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657742" cy="997926"/>
          </a:xfrm>
        </p:spPr>
        <p:txBody>
          <a:bodyPr>
            <a:noAutofit/>
          </a:bodyPr>
          <a:lstStyle/>
          <a:p>
            <a:r>
              <a:rPr lang="en-US" sz="3600" dirty="0"/>
              <a:t>Dirt Detection </a:t>
            </a:r>
            <a:r>
              <a:rPr lang="en-US" sz="2800" b="1" dirty="0"/>
              <a:t>(Based on Article</a:t>
            </a:r>
            <a:r>
              <a:rPr lang="en-US" sz="2800" b="1" dirty="0" smtClean="0"/>
              <a:t>)</a:t>
            </a:r>
            <a:r>
              <a:rPr lang="en-US" sz="3600" dirty="0" smtClean="0"/>
              <a:t>: Thresholding and setting a threshold</a:t>
            </a:r>
            <a:endParaRPr lang="en-US" sz="3600" dirty="0"/>
          </a:p>
        </p:txBody>
      </p:sp>
      <p:sp>
        <p:nvSpPr>
          <p:cNvPr id="21" name="Right Arrow 20"/>
          <p:cNvSpPr/>
          <p:nvPr/>
        </p:nvSpPr>
        <p:spPr>
          <a:xfrm>
            <a:off x="5761894" y="2860430"/>
            <a:ext cx="361950" cy="2080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830"/>
            <a:ext cx="5662246" cy="4290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4206" y="5370638"/>
            <a:ext cx="433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Histogram equalized image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765" y="1033368"/>
            <a:ext cx="5877657" cy="4399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21418" y="5483473"/>
            <a:ext cx="4334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Thresholded</a:t>
            </a:r>
            <a:r>
              <a:rPr lang="en-US" sz="2800" dirty="0" smtClean="0"/>
              <a:t> image under a certain threshold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849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657742" cy="997926"/>
          </a:xfrm>
        </p:spPr>
        <p:txBody>
          <a:bodyPr>
            <a:noAutofit/>
          </a:bodyPr>
          <a:lstStyle/>
          <a:p>
            <a:r>
              <a:rPr lang="en-US" sz="3600" dirty="0"/>
              <a:t>Dirt Detection </a:t>
            </a:r>
            <a:r>
              <a:rPr lang="en-US" sz="2800" b="1" dirty="0"/>
              <a:t>(Based on Article</a:t>
            </a:r>
            <a:r>
              <a:rPr lang="en-US" sz="2800" b="1" dirty="0" smtClean="0"/>
              <a:t>)</a:t>
            </a:r>
            <a:r>
              <a:rPr lang="en-US" sz="3600" dirty="0" smtClean="0"/>
              <a:t>: Morphological operations</a:t>
            </a:r>
            <a:endParaRPr lang="en-US" sz="3600" dirty="0"/>
          </a:p>
        </p:txBody>
      </p:sp>
      <p:sp>
        <p:nvSpPr>
          <p:cNvPr id="21" name="Right Arrow 20"/>
          <p:cNvSpPr/>
          <p:nvPr/>
        </p:nvSpPr>
        <p:spPr>
          <a:xfrm>
            <a:off x="5761894" y="2860430"/>
            <a:ext cx="361950" cy="2080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" y="954237"/>
            <a:ext cx="5635869" cy="4218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587" y="5184535"/>
            <a:ext cx="4334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Thresholded</a:t>
            </a:r>
            <a:r>
              <a:rPr lang="en-US" sz="2800" dirty="0" smtClean="0"/>
              <a:t> image under a certain threshold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01" y="905565"/>
            <a:ext cx="5799465" cy="42643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0579" y="5218239"/>
            <a:ext cx="4334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Labelling and Removing small objects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078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657742" cy="997926"/>
          </a:xfrm>
        </p:spPr>
        <p:txBody>
          <a:bodyPr>
            <a:noAutofit/>
          </a:bodyPr>
          <a:lstStyle/>
          <a:p>
            <a:r>
              <a:rPr lang="en-US" sz="3200" dirty="0"/>
              <a:t>Dirt Detection </a:t>
            </a:r>
            <a:r>
              <a:rPr lang="en-US" sz="2400" b="1" dirty="0"/>
              <a:t>(Based on Article</a:t>
            </a:r>
            <a:r>
              <a:rPr lang="en-US" sz="2400" b="1" dirty="0" smtClean="0"/>
              <a:t>)</a:t>
            </a:r>
            <a:r>
              <a:rPr lang="en-US" sz="3200" dirty="0" smtClean="0"/>
              <a:t>: Marking detected regions</a:t>
            </a:r>
            <a:endParaRPr lang="en-US" sz="3200" dirty="0"/>
          </a:p>
        </p:txBody>
      </p:sp>
      <p:sp>
        <p:nvSpPr>
          <p:cNvPr id="21" name="Right Arrow 20"/>
          <p:cNvSpPr/>
          <p:nvPr/>
        </p:nvSpPr>
        <p:spPr>
          <a:xfrm>
            <a:off x="5660782" y="2948353"/>
            <a:ext cx="361950" cy="2080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0021" y="5310558"/>
            <a:ext cx="4334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Labelling and Removing small objects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141" y="1175485"/>
            <a:ext cx="5588324" cy="4201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" y="1204546"/>
            <a:ext cx="5437904" cy="39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657742" cy="997926"/>
          </a:xfrm>
        </p:spPr>
        <p:txBody>
          <a:bodyPr>
            <a:noAutofit/>
          </a:bodyPr>
          <a:lstStyle/>
          <a:p>
            <a:r>
              <a:rPr lang="en-US" sz="3200" dirty="0"/>
              <a:t>Dirt Detection </a:t>
            </a:r>
            <a:r>
              <a:rPr lang="en-US" sz="2400" b="1" dirty="0"/>
              <a:t>(Based on Article</a:t>
            </a:r>
            <a:r>
              <a:rPr lang="en-US" sz="2400" b="1" dirty="0" smtClean="0"/>
              <a:t>)</a:t>
            </a:r>
            <a:r>
              <a:rPr lang="en-US" sz="3200" dirty="0" smtClean="0"/>
              <a:t>: Original with Detected markers</a:t>
            </a:r>
            <a:endParaRPr lang="en-US" sz="3200" dirty="0"/>
          </a:p>
        </p:txBody>
      </p:sp>
      <p:sp>
        <p:nvSpPr>
          <p:cNvPr id="21" name="Right Arrow 20"/>
          <p:cNvSpPr/>
          <p:nvPr/>
        </p:nvSpPr>
        <p:spPr>
          <a:xfrm>
            <a:off x="5660782" y="2948353"/>
            <a:ext cx="361950" cy="2080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0021" y="5310558"/>
            <a:ext cx="433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Original image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4" y="1149109"/>
            <a:ext cx="5588324" cy="42010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82" y="1182564"/>
            <a:ext cx="5735648" cy="42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5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38" y="88169"/>
            <a:ext cx="10515600" cy="32507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Modified_Rear_spot.jpg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64" y="414551"/>
            <a:ext cx="8544548" cy="64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32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38" y="88168"/>
            <a:ext cx="10515600" cy="351447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/>
              <a:t>Modified_355319087540089_RearCameraBlackSpotPictureTest_1530117896291.jpg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46" y="397790"/>
            <a:ext cx="8632177" cy="64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38" y="88168"/>
            <a:ext cx="10515600" cy="351447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Rear.jpg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92" y="478046"/>
            <a:ext cx="8279162" cy="62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515600" cy="870438"/>
          </a:xfrm>
        </p:spPr>
        <p:txBody>
          <a:bodyPr/>
          <a:lstStyle/>
          <a:p>
            <a:r>
              <a:rPr lang="en-US" dirty="0" smtClean="0"/>
              <a:t>Dirt Detection </a:t>
            </a:r>
            <a:r>
              <a:rPr lang="en-US" sz="3200" b="1" dirty="0" smtClean="0"/>
              <a:t>(Based on Article)</a:t>
            </a:r>
            <a:r>
              <a:rPr lang="en-US" dirty="0" smtClean="0"/>
              <a:t>: </a:t>
            </a:r>
            <a:r>
              <a:rPr lang="en-US" dirty="0" smtClean="0"/>
              <a:t>Flowchart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99" y="890456"/>
            <a:ext cx="7890349" cy="562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2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515600" cy="870438"/>
          </a:xfrm>
        </p:spPr>
        <p:txBody>
          <a:bodyPr/>
          <a:lstStyle/>
          <a:p>
            <a:r>
              <a:rPr lang="en-US" dirty="0" smtClean="0"/>
              <a:t>Dirt Detection </a:t>
            </a:r>
            <a:r>
              <a:rPr lang="en-US" sz="3200" b="1" dirty="0" smtClean="0"/>
              <a:t>(Based on Article)</a:t>
            </a:r>
            <a:r>
              <a:rPr lang="en-US" dirty="0" smtClean="0"/>
              <a:t>: </a:t>
            </a:r>
            <a:r>
              <a:rPr lang="en-US" dirty="0" err="1" smtClean="0"/>
              <a:t>Denoising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" y="1345222"/>
            <a:ext cx="5126848" cy="3859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386" y="5341326"/>
            <a:ext cx="405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Green channel Image[:,:,1]</a:t>
            </a:r>
            <a:endParaRPr lang="en-US" sz="2800" dirty="0"/>
          </a:p>
        </p:txBody>
      </p:sp>
      <p:sp>
        <p:nvSpPr>
          <p:cNvPr id="6" name="Right Arrow 5"/>
          <p:cNvSpPr/>
          <p:nvPr/>
        </p:nvSpPr>
        <p:spPr>
          <a:xfrm>
            <a:off x="5411665" y="3134457"/>
            <a:ext cx="430825" cy="2461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52493" y="5251940"/>
            <a:ext cx="41323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Image </a:t>
            </a:r>
            <a:r>
              <a:rPr lang="en-US" sz="3200" dirty="0" err="1" smtClean="0"/>
              <a:t>Denoising</a:t>
            </a:r>
            <a:r>
              <a:rPr lang="en-US" sz="3200" dirty="0" smtClean="0"/>
              <a:t> </a:t>
            </a:r>
            <a:r>
              <a:rPr lang="en-US" sz="3200" dirty="0" smtClean="0"/>
              <a:t>by </a:t>
            </a:r>
          </a:p>
          <a:p>
            <a:pPr algn="ctr"/>
            <a:r>
              <a:rPr lang="en-US" sz="3200" dirty="0" smtClean="0"/>
              <a:t>Median Filter by 99x99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810" y="1336431"/>
            <a:ext cx="5175737" cy="38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9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842" y="96961"/>
            <a:ext cx="10515600" cy="6855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B-Spline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35" y="1055077"/>
            <a:ext cx="11355265" cy="5121886"/>
          </a:xfrm>
        </p:spPr>
        <p:txBody>
          <a:bodyPr/>
          <a:lstStyle/>
          <a:p>
            <a:r>
              <a:rPr lang="en-US" dirty="0" smtClean="0"/>
              <a:t>In many applications, </a:t>
            </a:r>
            <a:r>
              <a:rPr lang="en-US" altLang="en-US" dirty="0"/>
              <a:t>we need smooth </a:t>
            </a:r>
            <a:r>
              <a:rPr lang="en-US" altLang="en-US" dirty="0" smtClean="0"/>
              <a:t>shapes. That </a:t>
            </a:r>
            <a:r>
              <a:rPr lang="en-US" altLang="en-US" dirty="0"/>
              <a:t>is, </a:t>
            </a:r>
            <a:r>
              <a:rPr lang="en-US" altLang="en-US" dirty="0" smtClean="0"/>
              <a:t>without  discontinuities</a:t>
            </a:r>
          </a:p>
          <a:p>
            <a:r>
              <a:rPr lang="en-US" altLang="en-US" dirty="0"/>
              <a:t>Generally </a:t>
            </a:r>
            <a:r>
              <a:rPr lang="en-US" altLang="en-US" i="1" dirty="0" smtClean="0"/>
              <a:t>spline curves </a:t>
            </a:r>
            <a:r>
              <a:rPr lang="en-US" altLang="en-US" dirty="0" smtClean="0"/>
              <a:t>is </a:t>
            </a:r>
            <a:r>
              <a:rPr lang="en-US" altLang="en-US" dirty="0"/>
              <a:t>a piecewise </a:t>
            </a:r>
            <a:r>
              <a:rPr lang="en-US" altLang="en-US" dirty="0" smtClean="0"/>
              <a:t>polynomial </a:t>
            </a:r>
          </a:p>
          <a:p>
            <a:r>
              <a:rPr lang="en-US" altLang="en-US" dirty="0"/>
              <a:t>Specified by a sequence of control points</a:t>
            </a:r>
          </a:p>
          <a:p>
            <a:r>
              <a:rPr lang="en-US" altLang="en-US" dirty="0"/>
              <a:t>Shape is guided by control points (aka control polygon)</a:t>
            </a:r>
          </a:p>
          <a:p>
            <a:pPr lvl="1"/>
            <a:r>
              <a:rPr lang="en-US" altLang="en-US" dirty="0"/>
              <a:t>interpolating: passes through points</a:t>
            </a:r>
          </a:p>
          <a:p>
            <a:pPr lvl="1"/>
            <a:r>
              <a:rPr lang="en-US" altLang="en-US" dirty="0"/>
              <a:t>approximating: merely guided by points</a:t>
            </a:r>
          </a:p>
          <a:p>
            <a:endParaRPr lang="en-US" altLang="en-US" dirty="0" smtClean="0"/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43" y="4568216"/>
            <a:ext cx="4386384" cy="14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con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3499790"/>
            <a:ext cx="4339431" cy="331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73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515600" cy="870438"/>
          </a:xfrm>
        </p:spPr>
        <p:txBody>
          <a:bodyPr>
            <a:normAutofit/>
          </a:bodyPr>
          <a:lstStyle/>
          <a:p>
            <a:r>
              <a:rPr lang="en-US" dirty="0"/>
              <a:t>Dirt Detection </a:t>
            </a:r>
            <a:r>
              <a:rPr lang="en-US" sz="3200" b="1" dirty="0"/>
              <a:t>(Based on Article</a:t>
            </a:r>
            <a:r>
              <a:rPr lang="en-US" sz="3200" b="1" dirty="0" smtClean="0"/>
              <a:t>)</a:t>
            </a:r>
            <a:r>
              <a:rPr lang="en-US" dirty="0" smtClean="0"/>
              <a:t>: Control points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" y="1217735"/>
            <a:ext cx="5175737" cy="388180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323742" y="2773972"/>
            <a:ext cx="430825" cy="2461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720" y="1138604"/>
            <a:ext cx="5909499" cy="40330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44814" y="5190393"/>
            <a:ext cx="4356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Image size: </a:t>
            </a:r>
            <a:r>
              <a:rPr lang="en-US" sz="2800" dirty="0" smtClean="0"/>
              <a:t>(</a:t>
            </a:r>
            <a:r>
              <a:rPr lang="en-US" sz="2800" dirty="0"/>
              <a:t>3024, 4032) </a:t>
            </a:r>
            <a:endParaRPr lang="en-US" sz="2800" dirty="0" smtClean="0"/>
          </a:p>
          <a:p>
            <a:pPr algn="ctr"/>
            <a:r>
              <a:rPr lang="en-US" sz="2800" dirty="0" smtClean="0"/>
              <a:t>Common denominator: 84 </a:t>
            </a:r>
          </a:p>
          <a:p>
            <a:pPr algn="ctr"/>
            <a:r>
              <a:rPr lang="en-US" sz="2800" dirty="0" smtClean="0"/>
              <a:t>So, (36,48) control points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58263" y="5049718"/>
            <a:ext cx="4334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 </a:t>
            </a:r>
            <a:r>
              <a:rPr lang="en-US" sz="2800" dirty="0" err="1" smtClean="0"/>
              <a:t>Denosing</a:t>
            </a:r>
            <a:r>
              <a:rPr lang="en-US" sz="2800" dirty="0" smtClean="0"/>
              <a:t> by </a:t>
            </a:r>
          </a:p>
          <a:p>
            <a:pPr algn="ctr"/>
            <a:r>
              <a:rPr lang="en-US" sz="2800" dirty="0" smtClean="0"/>
              <a:t>Median Filter by 99x99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067551" y="1606061"/>
            <a:ext cx="196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66FF33"/>
                </a:solidFill>
              </a:rPr>
              <a:t>Control points</a:t>
            </a:r>
            <a:endParaRPr lang="en-US" sz="2400" dirty="0">
              <a:solidFill>
                <a:srgbClr val="66FF33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6280332">
            <a:off x="7252190" y="2139462"/>
            <a:ext cx="348762" cy="133352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3169759">
            <a:off x="8538798" y="2159977"/>
            <a:ext cx="348762" cy="133352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2648774">
            <a:off x="7280034" y="1534257"/>
            <a:ext cx="348762" cy="133352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9203700">
            <a:off x="8468459" y="1544516"/>
            <a:ext cx="348762" cy="133352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 flipV="1">
            <a:off x="7796866" y="2151392"/>
            <a:ext cx="324742" cy="159313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657742" cy="997926"/>
          </a:xfrm>
        </p:spPr>
        <p:txBody>
          <a:bodyPr>
            <a:normAutofit fontScale="90000"/>
          </a:bodyPr>
          <a:lstStyle/>
          <a:p>
            <a:r>
              <a:rPr lang="en-US" dirty="0"/>
              <a:t>Dirt Detection </a:t>
            </a:r>
            <a:r>
              <a:rPr lang="en-US" sz="3200" b="1" dirty="0"/>
              <a:t>(Based on Article</a:t>
            </a:r>
            <a:r>
              <a:rPr lang="en-US" sz="3200" b="1" dirty="0" smtClean="0"/>
              <a:t>)</a:t>
            </a:r>
            <a:r>
              <a:rPr lang="en-US" dirty="0" smtClean="0"/>
              <a:t>: using B-Spline to generate vertical lines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3" y="5251940"/>
            <a:ext cx="4334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Vertical lines by 84 pixels apart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3" y="1134208"/>
            <a:ext cx="5507522" cy="3758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094" y="5207978"/>
            <a:ext cx="4356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Image size: </a:t>
            </a:r>
            <a:r>
              <a:rPr lang="en-US" sz="2800" dirty="0" smtClean="0"/>
              <a:t>(</a:t>
            </a:r>
            <a:r>
              <a:rPr lang="en-US" sz="2800" dirty="0"/>
              <a:t>3024, 4032) </a:t>
            </a:r>
            <a:endParaRPr lang="en-US" sz="2800" dirty="0" smtClean="0"/>
          </a:p>
          <a:p>
            <a:pPr algn="ctr"/>
            <a:r>
              <a:rPr lang="en-US" sz="2800" dirty="0" smtClean="0"/>
              <a:t>Common denominator: 84 </a:t>
            </a:r>
          </a:p>
          <a:p>
            <a:pPr algn="ctr"/>
            <a:r>
              <a:rPr lang="en-US" sz="2800" dirty="0" smtClean="0"/>
              <a:t>So, (36,48) control points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1831" y="1623646"/>
            <a:ext cx="196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66FF33"/>
                </a:solidFill>
              </a:rPr>
              <a:t>Control points</a:t>
            </a:r>
            <a:endParaRPr lang="en-US" sz="2400" dirty="0">
              <a:solidFill>
                <a:srgbClr val="66FF33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6280332">
            <a:off x="1296470" y="2157047"/>
            <a:ext cx="348762" cy="133352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3169759">
            <a:off x="2583078" y="2177562"/>
            <a:ext cx="348762" cy="133352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2648774">
            <a:off x="1324314" y="1551842"/>
            <a:ext cx="348762" cy="133352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9203700">
            <a:off x="2512739" y="1562101"/>
            <a:ext cx="348762" cy="133352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 flipV="1">
            <a:off x="1841146" y="2168977"/>
            <a:ext cx="324742" cy="159313"/>
          </a:xfrm>
          <a:prstGeom prst="rightArrow">
            <a:avLst/>
          </a:prstGeom>
          <a:solidFill>
            <a:srgbClr val="66FF33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612424" y="2710961"/>
            <a:ext cx="361950" cy="2080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8" y="1049702"/>
            <a:ext cx="5216255" cy="38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5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657742" cy="997926"/>
          </a:xfrm>
        </p:spPr>
        <p:txBody>
          <a:bodyPr>
            <a:normAutofit fontScale="90000"/>
          </a:bodyPr>
          <a:lstStyle/>
          <a:p>
            <a:r>
              <a:rPr lang="en-US" dirty="0"/>
              <a:t>Dirt Detection </a:t>
            </a:r>
            <a:r>
              <a:rPr lang="en-US" sz="3200" b="1" dirty="0"/>
              <a:t>(Based on Article</a:t>
            </a:r>
            <a:r>
              <a:rPr lang="en-US" sz="3200" b="1" dirty="0" smtClean="0"/>
              <a:t>)</a:t>
            </a:r>
            <a:r>
              <a:rPr lang="en-US" dirty="0" smtClean="0"/>
              <a:t>: using B-Spline to generate vertical and horizontal lines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709140" y="2724149"/>
            <a:ext cx="361950" cy="2080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3" y="1120041"/>
            <a:ext cx="5453567" cy="40410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5994" y="5181602"/>
            <a:ext cx="4334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Vertical lines by 84 pixels apart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70" y="1099038"/>
            <a:ext cx="5720861" cy="40863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997213" y="5175741"/>
            <a:ext cx="4334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Vertical and horizontal lines by 84 pixels apart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303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657742" cy="997926"/>
          </a:xfrm>
        </p:spPr>
        <p:txBody>
          <a:bodyPr>
            <a:normAutofit fontScale="90000"/>
          </a:bodyPr>
          <a:lstStyle/>
          <a:p>
            <a:r>
              <a:rPr lang="en-US" dirty="0"/>
              <a:t>Dirt Detection </a:t>
            </a:r>
            <a:r>
              <a:rPr lang="en-US" sz="3200" b="1" dirty="0"/>
              <a:t>(Based on Article</a:t>
            </a:r>
            <a:r>
              <a:rPr lang="en-US" sz="3200" b="1" dirty="0" smtClean="0"/>
              <a:t>)</a:t>
            </a:r>
            <a:r>
              <a:rPr lang="en-US" dirty="0" smtClean="0"/>
              <a:t>: using B-Spline to generate background image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792667" y="2825260"/>
            <a:ext cx="361950" cy="2080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5" y="1182565"/>
            <a:ext cx="5557618" cy="39697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2355" y="5202118"/>
            <a:ext cx="4334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Vertical and horizontal lines by 84 pixels apart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01" y="1121446"/>
            <a:ext cx="5718663" cy="4341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1882" y="5446837"/>
            <a:ext cx="433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Background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353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5446" y="1"/>
            <a:ext cx="10657742" cy="997926"/>
          </a:xfrm>
        </p:spPr>
        <p:txBody>
          <a:bodyPr>
            <a:normAutofit fontScale="90000"/>
          </a:bodyPr>
          <a:lstStyle/>
          <a:p>
            <a:r>
              <a:rPr lang="en-US" dirty="0"/>
              <a:t>Dirt Detection </a:t>
            </a:r>
            <a:r>
              <a:rPr lang="en-US" sz="3200" b="1" dirty="0"/>
              <a:t>(Based on Article</a:t>
            </a:r>
            <a:r>
              <a:rPr lang="en-US" sz="3200" b="1" dirty="0" smtClean="0"/>
              <a:t>)</a:t>
            </a:r>
            <a:r>
              <a:rPr lang="en-US" dirty="0" smtClean="0"/>
              <a:t>: Histogram equalization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5761894" y="2860430"/>
            <a:ext cx="361950" cy="208085"/>
          </a:xfrm>
          <a:prstGeom prst="rightArrow">
            <a:avLst/>
          </a:prstGeom>
          <a:solidFill>
            <a:srgbClr val="66FF33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277"/>
            <a:ext cx="5718663" cy="4341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6782" y="5438045"/>
            <a:ext cx="433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Background image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12" y="1063869"/>
            <a:ext cx="5819342" cy="44098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78921" y="5388222"/>
            <a:ext cx="433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Histogram equalized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670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300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Camera Automation</vt:lpstr>
      <vt:lpstr>Dirt Detection (Based on Article): Flowchart</vt:lpstr>
      <vt:lpstr>Dirt Detection (Based on Article): Denoising</vt:lpstr>
      <vt:lpstr>B-Spline Curves</vt:lpstr>
      <vt:lpstr>Dirt Detection (Based on Article): Control points</vt:lpstr>
      <vt:lpstr>Dirt Detection (Based on Article): using B-Spline to generate vertical lines</vt:lpstr>
      <vt:lpstr>Dirt Detection (Based on Article): using B-Spline to generate vertical and horizontal lines</vt:lpstr>
      <vt:lpstr>Dirt Detection (Based on Article): using B-Spline to generate background image</vt:lpstr>
      <vt:lpstr>Dirt Detection (Based on Article): Histogram equalization</vt:lpstr>
      <vt:lpstr>Dirt Detection (Based on Article): Thresholding and setting a threshold</vt:lpstr>
      <vt:lpstr>Dirt Detection (Based on Article): Morphological operations</vt:lpstr>
      <vt:lpstr>Dirt Detection (Based on Article): Marking detected regions</vt:lpstr>
      <vt:lpstr>Dirt Detection (Based on Article): Original with Detected markers</vt:lpstr>
      <vt:lpstr>Modified_Rear_spot.jpg</vt:lpstr>
      <vt:lpstr>Modified_355319087540089_RearCameraBlackSpotPictureTest_1530117896291.jpg</vt:lpstr>
      <vt:lpstr>Rear.jpg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Automation</dc:title>
  <dc:creator>Sertan</dc:creator>
  <cp:lastModifiedBy>Sertan</cp:lastModifiedBy>
  <cp:revision>22</cp:revision>
  <dcterms:created xsi:type="dcterms:W3CDTF">2018-08-13T03:44:53Z</dcterms:created>
  <dcterms:modified xsi:type="dcterms:W3CDTF">2018-09-07T04:35:58Z</dcterms:modified>
</cp:coreProperties>
</file>